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0"/>
  </p:notesMasterIdLst>
  <p:handoutMasterIdLst>
    <p:handoutMasterId r:id="rId21"/>
  </p:handoutMasterIdLst>
  <p:sldIdLst>
    <p:sldId id="256" r:id="rId10"/>
    <p:sldId id="257" r:id="rId11"/>
    <p:sldId id="259" r:id="rId12"/>
    <p:sldId id="265" r:id="rId13"/>
    <p:sldId id="260" r:id="rId14"/>
    <p:sldId id="261" r:id="rId15"/>
    <p:sldId id="262" r:id="rId16"/>
    <p:sldId id="263" r:id="rId17"/>
    <p:sldId id="264" r:id="rId18"/>
    <p:sldId id="258"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26" autoAdjust="0"/>
    <p:restoredTop sz="50000" autoAdjust="0"/>
  </p:normalViewPr>
  <p:slideViewPr>
    <p:cSldViewPr snapToGrid="0">
      <p:cViewPr varScale="1">
        <p:scale>
          <a:sx n="114" d="100"/>
          <a:sy n="114" d="100"/>
        </p:scale>
        <p:origin x="1448" y="1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12/7/19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12/7/19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714" y="2504638"/>
            <a:ext cx="8263819" cy="1648865"/>
          </a:xfrm>
        </p:spPr>
        <p:txBody>
          <a:bodyPr/>
          <a:lstStyle/>
          <a:p>
            <a:pPr algn="ctr"/>
            <a:r>
              <a:rPr lang="en-US" dirty="0">
                <a:latin typeface="Times New Roman" panose="02020603050405020304" pitchFamily="18" charset="0"/>
                <a:cs typeface="Times New Roman" panose="02020603050405020304" pitchFamily="18" charset="0"/>
              </a:rPr>
              <a:t>CLASSIFICATION OF IRIS FLOWER USING MACHINE LEARNING</a:t>
            </a:r>
          </a:p>
        </p:txBody>
      </p:sp>
      <p:sp>
        <p:nvSpPr>
          <p:cNvPr id="4" name="Text Placeholder 3"/>
          <p:cNvSpPr>
            <a:spLocks noGrp="1"/>
          </p:cNvSpPr>
          <p:nvPr>
            <p:ph type="body" sz="quarter" idx="14"/>
          </p:nvPr>
        </p:nvSpPr>
        <p:spPr>
          <a:xfrm>
            <a:off x="5189431" y="5022749"/>
            <a:ext cx="3845138" cy="1256167"/>
          </a:xfrm>
        </p:spPr>
        <p:txBody>
          <a:bodyPr/>
          <a:lstStyle/>
          <a:p>
            <a:pPr algn="ctr"/>
            <a:r>
              <a:rPr lang="en-US" sz="2800" dirty="0" err="1">
                <a:latin typeface="Times New Roman" panose="02020603050405020304" pitchFamily="18" charset="0"/>
                <a:cs typeface="Times New Roman" panose="02020603050405020304" pitchFamily="18" charset="0"/>
              </a:rPr>
              <a:t>Komal</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Ginwal</a:t>
            </a: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10449929</a:t>
            </a:r>
          </a:p>
          <a:p>
            <a:pPr algn="ct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2000" dirty="0">
                <a:solidFill>
                  <a:schemeClr val="tx1"/>
                </a:solidFill>
              </a:rPr>
              <a:t>KOMAL GINWAL</a:t>
            </a:r>
          </a:p>
          <a:p>
            <a:r>
              <a:rPr lang="en-US" dirty="0" err="1">
                <a:solidFill>
                  <a:srgbClr val="FF0000"/>
                </a:solidFill>
              </a:rPr>
              <a:t>kginwal@stevens.edu</a:t>
            </a:r>
            <a:endParaRPr lang="en-US" dirty="0">
              <a:solidFill>
                <a:srgbClr val="FF0000"/>
              </a:solidFill>
            </a:endParaRPr>
          </a:p>
        </p:txBody>
      </p:sp>
    </p:spTree>
    <p:extLst>
      <p:ext uri="{BB962C8B-B14F-4D97-AF65-F5344CB8AC3E}">
        <p14:creationId xmlns:p14="http://schemas.microsoft.com/office/powerpoint/2010/main" val="202976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buNone/>
            </a:pPr>
            <a:r>
              <a:rPr lang="en-US" b="1" i="1" dirty="0"/>
              <a:t> </a:t>
            </a:r>
            <a:endParaRPr lang="en-US" b="1" dirty="0"/>
          </a:p>
          <a:p>
            <a:pPr marL="342900" lvl="0" indent="-342900" fontAlgn="base">
              <a:buFont typeface="+mj-lt"/>
              <a:buAutoNum type="arabicPeriod"/>
            </a:pPr>
            <a:r>
              <a:rPr lang="en-US" b="1" i="1" dirty="0"/>
              <a:t>About Data </a:t>
            </a:r>
            <a:endParaRPr lang="en-US" dirty="0"/>
          </a:p>
          <a:p>
            <a:pPr marL="342900" lvl="0" indent="-342900" fontAlgn="base">
              <a:buFont typeface="+mj-lt"/>
              <a:buAutoNum type="arabicPeriod"/>
            </a:pPr>
            <a:r>
              <a:rPr lang="en-US" b="1" i="1" dirty="0"/>
              <a:t>Libraries</a:t>
            </a:r>
            <a:endParaRPr lang="en-US" dirty="0"/>
          </a:p>
          <a:p>
            <a:pPr marL="342900" lvl="0" indent="-342900" fontAlgn="base">
              <a:buFont typeface="+mj-lt"/>
              <a:buAutoNum type="arabicPeriod"/>
            </a:pPr>
            <a:r>
              <a:rPr lang="en-US" b="1" i="1" dirty="0"/>
              <a:t>Summarize the dataset.</a:t>
            </a:r>
            <a:endParaRPr lang="en-US" dirty="0"/>
          </a:p>
          <a:p>
            <a:pPr marL="342900" lvl="0" indent="-342900" fontAlgn="base">
              <a:buFont typeface="+mj-lt"/>
              <a:buAutoNum type="arabicPeriod"/>
            </a:pPr>
            <a:r>
              <a:rPr lang="en-US" b="1" i="1" dirty="0"/>
              <a:t>Data Visualization</a:t>
            </a:r>
            <a:endParaRPr lang="en-US" dirty="0"/>
          </a:p>
          <a:p>
            <a:pPr marL="342900" lvl="0" indent="-342900" fontAlgn="base">
              <a:buFont typeface="+mj-lt"/>
              <a:buAutoNum type="arabicPeriod"/>
            </a:pPr>
            <a:r>
              <a:rPr lang="en-US" b="1" i="1" dirty="0"/>
              <a:t>Evaluation of Algorithm</a:t>
            </a:r>
            <a:endParaRPr lang="en-US" dirty="0"/>
          </a:p>
          <a:p>
            <a:pPr marL="342900" lvl="0" indent="-342900" fontAlgn="base">
              <a:buFont typeface="+mj-lt"/>
              <a:buAutoNum type="arabicPeriod"/>
            </a:pPr>
            <a:r>
              <a:rPr lang="en-US" b="1" i="1" dirty="0"/>
              <a:t>Result </a:t>
            </a:r>
            <a:endParaRPr lang="en-US" dirty="0"/>
          </a:p>
          <a:p>
            <a:endParaRPr lang="en-US"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p:cNvSpPr>
            <a:spLocks noGrp="1"/>
          </p:cNvSpPr>
          <p:nvPr>
            <p:ph type="title"/>
          </p:nvPr>
        </p:nvSpPr>
        <p:spPr/>
        <p:txBody>
          <a:bodyPr/>
          <a:lstStyle/>
          <a:p>
            <a:r>
              <a:rPr lang="en-US" i="1" u="sng" dirty="0"/>
              <a:t>Table of Contents</a:t>
            </a:r>
            <a:br>
              <a:rPr lang="en-US" dirty="0"/>
            </a:br>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1551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A18AD0-497C-1B46-98F9-0E4C583E91C9}"/>
              </a:ext>
            </a:extLst>
          </p:cNvPr>
          <p:cNvSpPr>
            <a:spLocks noGrp="1"/>
          </p:cNvSpPr>
          <p:nvPr>
            <p:ph type="body" sz="quarter" idx="12"/>
          </p:nvPr>
        </p:nvSpPr>
        <p:spPr/>
        <p:txBody>
          <a:bodyPr/>
          <a:lstStyle/>
          <a:p>
            <a:pPr lvl="0" defTabSz="914400" eaLnBrk="0" fontAlgn="base" hangingPunct="0">
              <a:spcBef>
                <a:spcPct val="0"/>
              </a:spcBef>
              <a:spcAft>
                <a:spcPct val="0"/>
              </a:spcAft>
            </a:pPr>
            <a:r>
              <a:rPr lang="en-US" b="1" i="1" dirty="0"/>
              <a:t>Classification of IRIS data set would be discovering patterns from examining petal and sepal size of the IRIS flower and how the prediction was made from analyzing the pattern to from the class of IRIS flower. In this paper we train the machine learning model with data and when unseen data is discovered the predictive model predicts the species using what it has been learnt from the trained data.</a:t>
            </a:r>
          </a:p>
          <a:p>
            <a:endParaRPr lang="en-US" b="1" i="1" dirty="0"/>
          </a:p>
          <a:p>
            <a:endParaRPr lang="en-US" dirty="0"/>
          </a:p>
          <a:p>
            <a:endParaRPr lang="en-US" dirty="0"/>
          </a:p>
        </p:txBody>
      </p:sp>
      <p:sp>
        <p:nvSpPr>
          <p:cNvPr id="7" name="Title 6">
            <a:extLst>
              <a:ext uri="{FF2B5EF4-FFF2-40B4-BE49-F238E27FC236}">
                <a16:creationId xmlns:a16="http://schemas.microsoft.com/office/drawing/2014/main" id="{81433342-186E-BE42-9F22-2A0E4B6C6465}"/>
              </a:ext>
            </a:extLst>
          </p:cNvPr>
          <p:cNvSpPr>
            <a:spLocks noGrp="1"/>
          </p:cNvSpPr>
          <p:nvPr>
            <p:ph type="title"/>
          </p:nvPr>
        </p:nvSpPr>
        <p:spPr/>
        <p:txBody>
          <a:bodyPr/>
          <a:lstStyle/>
          <a:p>
            <a:r>
              <a:rPr lang="en-US" u="sng" dirty="0"/>
              <a:t>Abstract </a:t>
            </a:r>
          </a:p>
        </p:txBody>
      </p:sp>
      <p:sp>
        <p:nvSpPr>
          <p:cNvPr id="2" name="Slide Number Placeholder 1">
            <a:extLst>
              <a:ext uri="{FF2B5EF4-FFF2-40B4-BE49-F238E27FC236}">
                <a16:creationId xmlns:a16="http://schemas.microsoft.com/office/drawing/2014/main" id="{316F8BBB-DDCC-F443-A5E9-1F7A28C23CAD}"/>
              </a:ext>
            </a:extLst>
          </p:cNvPr>
          <p:cNvSpPr>
            <a:spLocks noGrp="1"/>
          </p:cNvSpPr>
          <p:nvPr>
            <p:ph type="sldNum" sz="quarter" idx="14"/>
          </p:nvPr>
        </p:nvSpPr>
        <p:spPr/>
        <p:txBody>
          <a:bodyPr/>
          <a:lstStyle/>
          <a:p>
            <a:fld id="{12342C3A-DD85-7843-B416-BD52AB030D59}" type="slidenum">
              <a:rPr lang="en-US" smtClean="0"/>
              <a:pPr/>
              <a:t>3</a:t>
            </a:fld>
            <a:endParaRPr lang="en-US" dirty="0"/>
          </a:p>
        </p:txBody>
      </p:sp>
      <p:sp>
        <p:nvSpPr>
          <p:cNvPr id="9" name="Text Placeholder 8">
            <a:extLst>
              <a:ext uri="{FF2B5EF4-FFF2-40B4-BE49-F238E27FC236}">
                <a16:creationId xmlns:a16="http://schemas.microsoft.com/office/drawing/2014/main" id="{B7C1DCC5-804F-B44D-A8D1-C9BAEFA405D8}"/>
              </a:ext>
            </a:extLst>
          </p:cNvPr>
          <p:cNvSpPr>
            <a:spLocks noGrp="1"/>
          </p:cNvSpPr>
          <p:nvPr>
            <p:ph type="body" sz="quarter" idx="13"/>
          </p:nvPr>
        </p:nvSpPr>
        <p:spPr/>
        <p:txBody>
          <a:bodyPr/>
          <a:lstStyle/>
          <a:p>
            <a:endParaRPr lang="en-US"/>
          </a:p>
        </p:txBody>
      </p:sp>
      <p:pic>
        <p:nvPicPr>
          <p:cNvPr id="15" name="Picture 14" descr="A close up of a flower&#10;&#10;Description automatically generated">
            <a:extLst>
              <a:ext uri="{FF2B5EF4-FFF2-40B4-BE49-F238E27FC236}">
                <a16:creationId xmlns:a16="http://schemas.microsoft.com/office/drawing/2014/main" id="{99AF05F8-16B7-C94E-AD96-EE97CF6CC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89" y="3429000"/>
            <a:ext cx="6886222" cy="2112906"/>
          </a:xfrm>
          <a:prstGeom prst="rect">
            <a:avLst/>
          </a:prstGeom>
        </p:spPr>
      </p:pic>
    </p:spTree>
    <p:extLst>
      <p:ext uri="{BB962C8B-B14F-4D97-AF65-F5344CB8AC3E}">
        <p14:creationId xmlns:p14="http://schemas.microsoft.com/office/powerpoint/2010/main" val="3901738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53C3BF-15BD-9C43-8B9F-23BE6DB7718F}"/>
              </a:ext>
            </a:extLst>
          </p:cNvPr>
          <p:cNvSpPr>
            <a:spLocks noGrp="1"/>
          </p:cNvSpPr>
          <p:nvPr>
            <p:ph type="body" sz="quarter" idx="12"/>
          </p:nvPr>
        </p:nvSpPr>
        <p:spPr/>
        <p:txBody>
          <a:bodyPr/>
          <a:lstStyle/>
          <a:p>
            <a:pPr algn="ct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To design and implement the Classification of Iris Flower species using machine learning using Python and the tool </a:t>
            </a:r>
            <a:r>
              <a:rPr lang="en-US" sz="3200" dirty="0" err="1">
                <a:latin typeface="Times New Roman" panose="02020603050405020304" pitchFamily="18" charset="0"/>
                <a:cs typeface="Times New Roman" panose="02020603050405020304" pitchFamily="18" charset="0"/>
              </a:rPr>
              <a:t>Scikit</a:t>
            </a:r>
            <a:r>
              <a:rPr lang="en-US" sz="3200" dirty="0">
                <a:latin typeface="Times New Roman" panose="02020603050405020304" pitchFamily="18" charset="0"/>
                <a:cs typeface="Times New Roman" panose="02020603050405020304" pitchFamily="18" charset="0"/>
              </a:rPr>
              <a:t>-Learn. </a:t>
            </a:r>
          </a:p>
          <a:p>
            <a:pPr algn="ctr"/>
            <a:endParaRPr lang="en-US" sz="32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1A83AD0D-E986-C04D-A652-CBC45A83F373}"/>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Problem Definition</a:t>
            </a:r>
          </a:p>
        </p:txBody>
      </p:sp>
      <p:sp>
        <p:nvSpPr>
          <p:cNvPr id="4" name="Slide Number Placeholder 3">
            <a:extLst>
              <a:ext uri="{FF2B5EF4-FFF2-40B4-BE49-F238E27FC236}">
                <a16:creationId xmlns:a16="http://schemas.microsoft.com/office/drawing/2014/main" id="{F53D900E-B540-F943-8BC2-444B45B25A80}"/>
              </a:ext>
            </a:extLst>
          </p:cNvPr>
          <p:cNvSpPr>
            <a:spLocks noGrp="1"/>
          </p:cNvSpPr>
          <p:nvPr>
            <p:ph type="sldNum" sz="quarter" idx="14"/>
          </p:nvPr>
        </p:nvSpPr>
        <p:spPr/>
        <p:txBody>
          <a:bodyPr/>
          <a:lstStyle/>
          <a:p>
            <a:fld id="{12342C3A-DD85-7843-B416-BD52AB030D59}" type="slidenum">
              <a:rPr lang="en-US" smtClean="0"/>
              <a:pPr/>
              <a:t>4</a:t>
            </a:fld>
            <a:endParaRPr lang="en-US" dirty="0"/>
          </a:p>
        </p:txBody>
      </p:sp>
      <p:sp>
        <p:nvSpPr>
          <p:cNvPr id="5" name="Text Placeholder 4">
            <a:extLst>
              <a:ext uri="{FF2B5EF4-FFF2-40B4-BE49-F238E27FC236}">
                <a16:creationId xmlns:a16="http://schemas.microsoft.com/office/drawing/2014/main" id="{23BE3DAE-D3EC-C240-9C8A-FD859BDA3EE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5662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6EC37A-840D-0145-ACBB-7633E9B4A8D6}"/>
              </a:ext>
            </a:extLst>
          </p:cNvPr>
          <p:cNvSpPr>
            <a:spLocks noGrp="1"/>
          </p:cNvSpPr>
          <p:nvPr>
            <p:ph type="body" sz="quarter" idx="12"/>
          </p:nvPr>
        </p:nvSpPr>
        <p:spPr/>
        <p:txBody>
          <a:bodyPr/>
          <a:lstStyle/>
          <a:p>
            <a:r>
              <a:rPr lang="en-US" dirty="0"/>
              <a:t>The data set contains </a:t>
            </a:r>
            <a:r>
              <a:rPr lang="en-US" i="1" dirty="0"/>
              <a:t>3 classes</a:t>
            </a:r>
            <a:r>
              <a:rPr lang="en-US" dirty="0"/>
              <a:t> of </a:t>
            </a:r>
            <a:r>
              <a:rPr lang="en-US" i="1" dirty="0"/>
              <a:t>50 instances each</a:t>
            </a:r>
            <a:r>
              <a:rPr lang="en-US" dirty="0"/>
              <a:t>, total </a:t>
            </a:r>
            <a:r>
              <a:rPr lang="en-US" i="1" dirty="0"/>
              <a:t>150 instances</a:t>
            </a:r>
            <a:r>
              <a:rPr lang="en-US" dirty="0"/>
              <a:t>, where each class refers to a type of Iris plant. One class is linearly separable from the other 2 and the latter are </a:t>
            </a:r>
            <a:r>
              <a:rPr lang="en-US" b="1" dirty="0"/>
              <a:t>not linearly separable</a:t>
            </a:r>
            <a:r>
              <a:rPr lang="en-US" dirty="0"/>
              <a:t> from each other.</a:t>
            </a:r>
          </a:p>
          <a:p>
            <a:endParaRPr lang="en-US" dirty="0"/>
          </a:p>
          <a:p>
            <a:endParaRPr lang="en-US" dirty="0"/>
          </a:p>
          <a:p>
            <a:endParaRPr lang="en-US" dirty="0"/>
          </a:p>
          <a:p>
            <a:endParaRPr lang="en-US" dirty="0"/>
          </a:p>
          <a:p>
            <a:endParaRPr lang="en-US" dirty="0"/>
          </a:p>
          <a:p>
            <a:endParaRPr lang="en-US" dirty="0"/>
          </a:p>
          <a:p>
            <a:endParaRPr lang="en-US" dirty="0"/>
          </a:p>
          <a:p>
            <a:r>
              <a:rPr lang="en-US" b="1" dirty="0"/>
              <a:t>Predicting attribute:</a:t>
            </a:r>
            <a:r>
              <a:rPr lang="en-US" dirty="0"/>
              <a:t> Class of Iris plant.</a:t>
            </a:r>
          </a:p>
          <a:p>
            <a:endParaRPr lang="en-US" dirty="0"/>
          </a:p>
          <a:p>
            <a:endParaRPr lang="en-US" dirty="0"/>
          </a:p>
          <a:p>
            <a:endParaRPr lang="en-US" dirty="0"/>
          </a:p>
        </p:txBody>
      </p:sp>
      <p:sp>
        <p:nvSpPr>
          <p:cNvPr id="3" name="Title 2">
            <a:extLst>
              <a:ext uri="{FF2B5EF4-FFF2-40B4-BE49-F238E27FC236}">
                <a16:creationId xmlns:a16="http://schemas.microsoft.com/office/drawing/2014/main" id="{B1E86A69-390B-704A-B611-5E9BD1F84F51}"/>
              </a:ext>
            </a:extLst>
          </p:cNvPr>
          <p:cNvSpPr>
            <a:spLocks noGrp="1"/>
          </p:cNvSpPr>
          <p:nvPr>
            <p:ph type="title"/>
          </p:nvPr>
        </p:nvSpPr>
        <p:spPr/>
        <p:txBody>
          <a:bodyPr/>
          <a:lstStyle/>
          <a:p>
            <a:r>
              <a:rPr lang="en-US" u="sng" dirty="0"/>
              <a:t>About Data</a:t>
            </a:r>
          </a:p>
        </p:txBody>
      </p:sp>
      <p:sp>
        <p:nvSpPr>
          <p:cNvPr id="4" name="Slide Number Placeholder 3">
            <a:extLst>
              <a:ext uri="{FF2B5EF4-FFF2-40B4-BE49-F238E27FC236}">
                <a16:creationId xmlns:a16="http://schemas.microsoft.com/office/drawing/2014/main" id="{C6D161CE-6970-7C4A-A3F1-A049A7E3AA93}"/>
              </a:ext>
            </a:extLst>
          </p:cNvPr>
          <p:cNvSpPr>
            <a:spLocks noGrp="1"/>
          </p:cNvSpPr>
          <p:nvPr>
            <p:ph type="sldNum" sz="quarter" idx="14"/>
          </p:nvPr>
        </p:nvSpPr>
        <p:spPr/>
        <p:txBody>
          <a:bodyPr/>
          <a:lstStyle/>
          <a:p>
            <a:fld id="{12342C3A-DD85-7843-B416-BD52AB030D59}" type="slidenum">
              <a:rPr lang="en-US" smtClean="0"/>
              <a:pPr/>
              <a:t>5</a:t>
            </a:fld>
            <a:endParaRPr lang="en-US" dirty="0"/>
          </a:p>
        </p:txBody>
      </p:sp>
      <p:graphicFrame>
        <p:nvGraphicFramePr>
          <p:cNvPr id="6" name="Table 5">
            <a:extLst>
              <a:ext uri="{FF2B5EF4-FFF2-40B4-BE49-F238E27FC236}">
                <a16:creationId xmlns:a16="http://schemas.microsoft.com/office/drawing/2014/main" id="{CB6656E7-CACD-C648-A988-63D87D8A14A6}"/>
              </a:ext>
            </a:extLst>
          </p:cNvPr>
          <p:cNvGraphicFramePr>
            <a:graphicFrameLocks noGrp="1"/>
          </p:cNvGraphicFramePr>
          <p:nvPr/>
        </p:nvGraphicFramePr>
        <p:xfrm>
          <a:off x="628650" y="2872730"/>
          <a:ext cx="7886700" cy="2257128"/>
        </p:xfrm>
        <a:graphic>
          <a:graphicData uri="http://schemas.openxmlformats.org/drawingml/2006/table">
            <a:tbl>
              <a:tblPr firstRow="1" firstCol="1" bandRow="1">
                <a:tableStyleId>{5C22544A-7EE6-4342-B048-85BDC9FD1C3A}</a:tableStyleId>
              </a:tblPr>
              <a:tblGrid>
                <a:gridCol w="4827226">
                  <a:extLst>
                    <a:ext uri="{9D8B030D-6E8A-4147-A177-3AD203B41FA5}">
                      <a16:colId xmlns:a16="http://schemas.microsoft.com/office/drawing/2014/main" val="2082073290"/>
                    </a:ext>
                  </a:extLst>
                </a:gridCol>
                <a:gridCol w="3059474">
                  <a:extLst>
                    <a:ext uri="{9D8B030D-6E8A-4147-A177-3AD203B41FA5}">
                      <a16:colId xmlns:a16="http://schemas.microsoft.com/office/drawing/2014/main" val="2523183177"/>
                    </a:ext>
                  </a:extLst>
                </a:gridCol>
              </a:tblGrid>
              <a:tr h="292749">
                <a:tc>
                  <a:txBody>
                    <a:bodyPr/>
                    <a:lstStyle/>
                    <a:p>
                      <a:endParaRPr lang="en-US" sz="1200">
                        <a:effectLst/>
                        <a:latin typeface="Calibri" panose="020F0502020204030204" pitchFamily="34" charset="0"/>
                        <a:cs typeface="Times New Roman" panose="02020603050405020304" pitchFamily="18" charset="0"/>
                      </a:endParaRPr>
                    </a:p>
                  </a:txBody>
                  <a:tcPr marL="121979" marR="121979" marT="56298" marB="56298" anchor="ctr"/>
                </a:tc>
                <a:tc>
                  <a:txBody>
                    <a:bodyPr/>
                    <a:lstStyle/>
                    <a:p>
                      <a:endParaRPr lang="en-US" sz="1200">
                        <a:effectLst/>
                        <a:latin typeface="Calibri" panose="020F0502020204030204" pitchFamily="34" charset="0"/>
                        <a:cs typeface="Times New Roman" panose="02020603050405020304" pitchFamily="18" charset="0"/>
                      </a:endParaRPr>
                    </a:p>
                  </a:txBody>
                  <a:tcPr marL="121979" marR="121979" marT="56298" marB="56298" anchor="ctr"/>
                </a:tc>
                <a:extLst>
                  <a:ext uri="{0D108BD9-81ED-4DB2-BD59-A6C34878D82A}">
                    <a16:rowId xmlns:a16="http://schemas.microsoft.com/office/drawing/2014/main" val="2404013824"/>
                  </a:ext>
                </a:extLst>
              </a:tr>
              <a:tr h="277736">
                <a:tc>
                  <a:txBody>
                    <a:bodyPr/>
                    <a:lstStyle/>
                    <a:p>
                      <a:pPr marL="0" marR="0" algn="just">
                        <a:spcBef>
                          <a:spcPts val="0"/>
                        </a:spcBef>
                        <a:spcAft>
                          <a:spcPts val="1200"/>
                        </a:spcAft>
                      </a:pPr>
                      <a:r>
                        <a:rPr lang="en-US" sz="1100">
                          <a:effectLst/>
                        </a:rPr>
                        <a:t>Associated Task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tc>
                  <a:txBody>
                    <a:bodyPr/>
                    <a:lstStyle/>
                    <a:p>
                      <a:pPr marL="0" marR="0" algn="just">
                        <a:spcBef>
                          <a:spcPts val="0"/>
                        </a:spcBef>
                        <a:spcAft>
                          <a:spcPts val="1200"/>
                        </a:spcAft>
                      </a:pPr>
                      <a:r>
                        <a:rPr lang="en-US" sz="1100">
                          <a:effectLst/>
                        </a:rPr>
                        <a:t>Classification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extLst>
                  <a:ext uri="{0D108BD9-81ED-4DB2-BD59-A6C34878D82A}">
                    <a16:rowId xmlns:a16="http://schemas.microsoft.com/office/drawing/2014/main" val="1589504964"/>
                  </a:ext>
                </a:extLst>
              </a:tr>
              <a:tr h="277736">
                <a:tc>
                  <a:txBody>
                    <a:bodyPr/>
                    <a:lstStyle/>
                    <a:p>
                      <a:pPr marL="0" marR="0" algn="just">
                        <a:spcBef>
                          <a:spcPts val="0"/>
                        </a:spcBef>
                        <a:spcAft>
                          <a:spcPts val="1200"/>
                        </a:spcAft>
                      </a:pPr>
                      <a:r>
                        <a:rPr lang="en-US" sz="1100">
                          <a:effectLst/>
                        </a:rPr>
                        <a:t>Data Set Characteristics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tc>
                  <a:txBody>
                    <a:bodyPr/>
                    <a:lstStyle/>
                    <a:p>
                      <a:pPr marL="0" marR="0" algn="just">
                        <a:spcBef>
                          <a:spcPts val="0"/>
                        </a:spcBef>
                        <a:spcAft>
                          <a:spcPts val="1200"/>
                        </a:spcAft>
                      </a:pPr>
                      <a:r>
                        <a:rPr lang="en-US" sz="1100">
                          <a:effectLst/>
                        </a:rPr>
                        <a:t>Multivariate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extLst>
                  <a:ext uri="{0D108BD9-81ED-4DB2-BD59-A6C34878D82A}">
                    <a16:rowId xmlns:a16="http://schemas.microsoft.com/office/drawing/2014/main" val="1460846551"/>
                  </a:ext>
                </a:extLst>
              </a:tr>
              <a:tr h="277736">
                <a:tc>
                  <a:txBody>
                    <a:bodyPr/>
                    <a:lstStyle/>
                    <a:p>
                      <a:pPr marL="0" marR="0" algn="just">
                        <a:spcBef>
                          <a:spcPts val="0"/>
                        </a:spcBef>
                        <a:spcAft>
                          <a:spcPts val="1200"/>
                        </a:spcAft>
                      </a:pPr>
                      <a:r>
                        <a:rPr lang="en-US" sz="1100">
                          <a:effectLst/>
                        </a:rPr>
                        <a:t>Attribute Characteristics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tc>
                  <a:txBody>
                    <a:bodyPr/>
                    <a:lstStyle/>
                    <a:p>
                      <a:pPr marL="0" marR="0" algn="just">
                        <a:spcBef>
                          <a:spcPts val="0"/>
                        </a:spcBef>
                        <a:spcAft>
                          <a:spcPts val="1200"/>
                        </a:spcAft>
                      </a:pPr>
                      <a:r>
                        <a:rPr lang="en-US" sz="1100">
                          <a:effectLst/>
                        </a:rPr>
                        <a:t>Real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extLst>
                  <a:ext uri="{0D108BD9-81ED-4DB2-BD59-A6C34878D82A}">
                    <a16:rowId xmlns:a16="http://schemas.microsoft.com/office/drawing/2014/main" val="118278650"/>
                  </a:ext>
                </a:extLst>
              </a:tr>
              <a:tr h="277736">
                <a:tc>
                  <a:txBody>
                    <a:bodyPr/>
                    <a:lstStyle/>
                    <a:p>
                      <a:pPr marL="0" marR="0" algn="just">
                        <a:spcBef>
                          <a:spcPts val="0"/>
                        </a:spcBef>
                        <a:spcAft>
                          <a:spcPts val="1200"/>
                        </a:spcAft>
                      </a:pPr>
                      <a:r>
                        <a:rPr lang="en-US" sz="1100">
                          <a:effectLst/>
                        </a:rPr>
                        <a:t>Number of Instances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tc>
                  <a:txBody>
                    <a:bodyPr/>
                    <a:lstStyle/>
                    <a:p>
                      <a:pPr marL="0" marR="0" algn="just">
                        <a:spcBef>
                          <a:spcPts val="0"/>
                        </a:spcBef>
                        <a:spcAft>
                          <a:spcPts val="1200"/>
                        </a:spcAft>
                      </a:pPr>
                      <a:r>
                        <a:rPr lang="en-US" sz="1100">
                          <a:effectLst/>
                        </a:rPr>
                        <a:t>150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extLst>
                  <a:ext uri="{0D108BD9-81ED-4DB2-BD59-A6C34878D82A}">
                    <a16:rowId xmlns:a16="http://schemas.microsoft.com/office/drawing/2014/main" val="3475690810"/>
                  </a:ext>
                </a:extLst>
              </a:tr>
              <a:tr h="277736">
                <a:tc>
                  <a:txBody>
                    <a:bodyPr/>
                    <a:lstStyle/>
                    <a:p>
                      <a:pPr marL="0" marR="0" algn="just">
                        <a:spcBef>
                          <a:spcPts val="0"/>
                        </a:spcBef>
                        <a:spcAft>
                          <a:spcPts val="1200"/>
                        </a:spcAft>
                      </a:pPr>
                      <a:r>
                        <a:rPr lang="en-US" sz="1100">
                          <a:effectLst/>
                        </a:rPr>
                        <a:t>Number of Attributes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tc>
                  <a:txBody>
                    <a:bodyPr/>
                    <a:lstStyle/>
                    <a:p>
                      <a:pPr marL="0" marR="0" algn="just">
                        <a:spcBef>
                          <a:spcPts val="0"/>
                        </a:spcBef>
                        <a:spcAft>
                          <a:spcPts val="1200"/>
                        </a:spcAft>
                      </a:pPr>
                      <a:r>
                        <a:rPr lang="en-US" sz="11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extLst>
                  <a:ext uri="{0D108BD9-81ED-4DB2-BD59-A6C34878D82A}">
                    <a16:rowId xmlns:a16="http://schemas.microsoft.com/office/drawing/2014/main" val="407588018"/>
                  </a:ext>
                </a:extLst>
              </a:tr>
              <a:tr h="277736">
                <a:tc>
                  <a:txBody>
                    <a:bodyPr/>
                    <a:lstStyle/>
                    <a:p>
                      <a:pPr marL="0" marR="0" algn="just">
                        <a:spcBef>
                          <a:spcPts val="0"/>
                        </a:spcBef>
                        <a:spcAft>
                          <a:spcPts val="1200"/>
                        </a:spcAft>
                      </a:pPr>
                      <a:r>
                        <a:rPr lang="en-US" sz="1100">
                          <a:effectLst/>
                        </a:rPr>
                        <a:t>Missing Values?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tc>
                  <a:txBody>
                    <a:bodyPr/>
                    <a:lstStyle/>
                    <a:p>
                      <a:pPr marL="0" marR="0" algn="just">
                        <a:spcBef>
                          <a:spcPts val="0"/>
                        </a:spcBef>
                        <a:spcAft>
                          <a:spcPts val="1200"/>
                        </a:spcAft>
                      </a:pPr>
                      <a:r>
                        <a:rPr lang="en-US" sz="110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extLst>
                  <a:ext uri="{0D108BD9-81ED-4DB2-BD59-A6C34878D82A}">
                    <a16:rowId xmlns:a16="http://schemas.microsoft.com/office/drawing/2014/main" val="499389583"/>
                  </a:ext>
                </a:extLst>
              </a:tr>
              <a:tr h="277736">
                <a:tc>
                  <a:txBody>
                    <a:bodyPr/>
                    <a:lstStyle/>
                    <a:p>
                      <a:pPr marL="0" marR="0" algn="just">
                        <a:spcBef>
                          <a:spcPts val="0"/>
                        </a:spcBef>
                        <a:spcAft>
                          <a:spcPts val="1200"/>
                        </a:spcAft>
                      </a:pPr>
                      <a:r>
                        <a:rPr lang="en-US" sz="1100" dirty="0">
                          <a:effectLst/>
                        </a:rPr>
                        <a:t>Area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tc>
                  <a:txBody>
                    <a:bodyPr/>
                    <a:lstStyle/>
                    <a:p>
                      <a:pPr marL="0" marR="0" algn="just">
                        <a:spcBef>
                          <a:spcPts val="0"/>
                        </a:spcBef>
                        <a:spcAft>
                          <a:spcPts val="1200"/>
                        </a:spcAft>
                      </a:pPr>
                      <a:r>
                        <a:rPr lang="en-US" sz="1100" dirty="0">
                          <a:effectLst/>
                        </a:rPr>
                        <a:t>Life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21979" marR="121979" marT="56298" marB="56298" anchor="ctr"/>
                </a:tc>
                <a:extLst>
                  <a:ext uri="{0D108BD9-81ED-4DB2-BD59-A6C34878D82A}">
                    <a16:rowId xmlns:a16="http://schemas.microsoft.com/office/drawing/2014/main" val="3468361116"/>
                  </a:ext>
                </a:extLst>
              </a:tr>
            </a:tbl>
          </a:graphicData>
        </a:graphic>
      </p:graphicFrame>
    </p:spTree>
    <p:extLst>
      <p:ext uri="{BB962C8B-B14F-4D97-AF65-F5344CB8AC3E}">
        <p14:creationId xmlns:p14="http://schemas.microsoft.com/office/powerpoint/2010/main" val="4011376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67817E-ED49-5447-9AB8-70FAD2B45FCC}"/>
              </a:ext>
            </a:extLst>
          </p:cNvPr>
          <p:cNvSpPr>
            <a:spLocks noGrp="1"/>
          </p:cNvSpPr>
          <p:nvPr>
            <p:ph type="body" sz="quarter" idx="12"/>
          </p:nvPr>
        </p:nvSpPr>
        <p:spPr>
          <a:xfrm>
            <a:off x="227013" y="1709351"/>
            <a:ext cx="8691562" cy="4623716"/>
          </a:xfrm>
        </p:spPr>
        <p:txBody>
          <a:bodyPr/>
          <a:lstStyle/>
          <a:p>
            <a:pPr marL="342900" indent="-342900" fontAlgn="base">
              <a:buAutoNum type="arabicPeriod"/>
            </a:pPr>
            <a:r>
              <a:rPr lang="en-US" sz="1800" b="1" dirty="0"/>
              <a:t>Creation of  validation dataset </a:t>
            </a:r>
            <a:r>
              <a:rPr lang="en-US" sz="1800" dirty="0"/>
              <a:t>:  We will split the loaded dataset into two, 80% of which we will use to train, evaluate and select among our models, and 20% that we will hold back as </a:t>
            </a:r>
            <a:r>
              <a:rPr lang="en-US" sz="1800" dirty="0">
                <a:latin typeface="Arial" panose="020B0604020202020204" pitchFamily="34" charset="0"/>
                <a:cs typeface="Arial" panose="020B0604020202020204" pitchFamily="34" charset="0"/>
              </a:rPr>
              <a:t>a validation dataset.</a:t>
            </a:r>
          </a:p>
          <a:p>
            <a:pPr fontAlgn="base"/>
            <a:endParaRPr lang="en-US" sz="1800" dirty="0">
              <a:latin typeface="Arial" panose="020B0604020202020204" pitchFamily="34" charset="0"/>
              <a:cs typeface="Arial" panose="020B0604020202020204" pitchFamily="34" charset="0"/>
            </a:endParaRPr>
          </a:p>
          <a:p>
            <a:pPr fontAlgn="base"/>
            <a:r>
              <a:rPr lang="en-US" sz="1800" dirty="0">
                <a:latin typeface="Arial" panose="020B0604020202020204" pitchFamily="34" charset="0"/>
                <a:cs typeface="Arial" panose="020B0604020202020204" pitchFamily="34" charset="0"/>
              </a:rPr>
              <a:t>2</a:t>
            </a:r>
            <a:r>
              <a:rPr lang="en-US" sz="1800" b="1" dirty="0">
                <a:latin typeface="Arial" panose="020B0604020202020204" pitchFamily="34" charset="0"/>
                <a:cs typeface="Arial" panose="020B0604020202020204" pitchFamily="34" charset="0"/>
              </a:rPr>
              <a:t>. Test Harness </a:t>
            </a:r>
            <a:r>
              <a:rPr lang="en-US" sz="1800" dirty="0">
                <a:latin typeface="Arial" panose="020B0604020202020204" pitchFamily="34" charset="0"/>
                <a:cs typeface="Arial" panose="020B0604020202020204" pitchFamily="34" charset="0"/>
              </a:rPr>
              <a:t>: Stratified 10-fold cross validation to estimate model accuracy.</a:t>
            </a:r>
          </a:p>
          <a:p>
            <a:pPr fontAlgn="base"/>
            <a:r>
              <a:rPr lang="en-US" sz="1800" dirty="0">
                <a:latin typeface="Arial" panose="020B0604020202020204" pitchFamily="34" charset="0"/>
                <a:cs typeface="Arial" panose="020B0604020202020204" pitchFamily="34" charset="0"/>
              </a:rPr>
              <a:t>This will split our dataset into 10 parts, train on 9 and test on 1 and repeat for all combinations of train-test splits.</a:t>
            </a:r>
          </a:p>
          <a:p>
            <a:endParaRPr lang="en-US" sz="1800" dirty="0"/>
          </a:p>
        </p:txBody>
      </p:sp>
      <p:sp>
        <p:nvSpPr>
          <p:cNvPr id="3" name="Title 2">
            <a:extLst>
              <a:ext uri="{FF2B5EF4-FFF2-40B4-BE49-F238E27FC236}">
                <a16:creationId xmlns:a16="http://schemas.microsoft.com/office/drawing/2014/main" id="{2685EE11-78B8-8149-9157-F3F34177F175}"/>
              </a:ext>
            </a:extLst>
          </p:cNvPr>
          <p:cNvSpPr>
            <a:spLocks noGrp="1"/>
          </p:cNvSpPr>
          <p:nvPr>
            <p:ph type="title"/>
          </p:nvPr>
        </p:nvSpPr>
        <p:spPr/>
        <p:txBody>
          <a:bodyPr/>
          <a:lstStyle/>
          <a:p>
            <a:r>
              <a:rPr lang="en-US" u="sng" dirty="0"/>
              <a:t>Evaluation of Algorithms</a:t>
            </a:r>
            <a:br>
              <a:rPr lang="en-US" sz="4000" dirty="0"/>
            </a:br>
            <a:endParaRPr lang="en-US" dirty="0"/>
          </a:p>
        </p:txBody>
      </p:sp>
      <p:sp>
        <p:nvSpPr>
          <p:cNvPr id="4" name="Slide Number Placeholder 3">
            <a:extLst>
              <a:ext uri="{FF2B5EF4-FFF2-40B4-BE49-F238E27FC236}">
                <a16:creationId xmlns:a16="http://schemas.microsoft.com/office/drawing/2014/main" id="{1575E89A-F714-314C-8C40-44FCA12A3571}"/>
              </a:ext>
            </a:extLst>
          </p:cNvPr>
          <p:cNvSpPr>
            <a:spLocks noGrp="1"/>
          </p:cNvSpPr>
          <p:nvPr>
            <p:ph type="sldNum" sz="quarter" idx="14"/>
          </p:nvPr>
        </p:nvSpPr>
        <p:spPr/>
        <p:txBody>
          <a:bodyPr/>
          <a:lstStyle/>
          <a:p>
            <a:fld id="{12342C3A-DD85-7843-B416-BD52AB030D59}" type="slidenum">
              <a:rPr lang="en-US" smtClean="0"/>
              <a:pPr/>
              <a:t>6</a:t>
            </a:fld>
            <a:endParaRPr lang="en-US" dirty="0"/>
          </a:p>
        </p:txBody>
      </p:sp>
      <p:sp>
        <p:nvSpPr>
          <p:cNvPr id="5" name="Text Placeholder 4">
            <a:extLst>
              <a:ext uri="{FF2B5EF4-FFF2-40B4-BE49-F238E27FC236}">
                <a16:creationId xmlns:a16="http://schemas.microsoft.com/office/drawing/2014/main" id="{B113C34C-88F2-B04B-80C2-48B9F41BEA8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221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CCFD23-275E-034D-93C1-F6EC8CC39424}"/>
              </a:ext>
            </a:extLst>
          </p:cNvPr>
          <p:cNvSpPr>
            <a:spLocks noGrp="1"/>
          </p:cNvSpPr>
          <p:nvPr>
            <p:ph type="body" sz="quarter" idx="12"/>
          </p:nvPr>
        </p:nvSpPr>
        <p:spPr>
          <a:xfrm>
            <a:off x="226219" y="603040"/>
            <a:ext cx="8691562" cy="5526827"/>
          </a:xfrm>
        </p:spPr>
        <p:txBody>
          <a:bodyPr/>
          <a:lstStyle/>
          <a:p>
            <a:r>
              <a:rPr lang="en-US" sz="1800" b="1" dirty="0"/>
              <a:t>3. Build Model </a:t>
            </a:r>
          </a:p>
          <a:p>
            <a:r>
              <a:rPr lang="en-US" sz="1800" dirty="0"/>
              <a:t>We'll evaluate these 6 algorithms:</a:t>
            </a:r>
          </a:p>
          <a:p>
            <a:pPr marL="342900" lvl="0" indent="-342900">
              <a:buFont typeface="+mj-lt"/>
              <a:buAutoNum type="arabicPeriod"/>
            </a:pPr>
            <a:r>
              <a:rPr lang="en-US" sz="1800" dirty="0"/>
              <a:t>Logistic Regression (LR)</a:t>
            </a:r>
          </a:p>
          <a:p>
            <a:pPr marL="342900" lvl="0" indent="-342900">
              <a:buFont typeface="+mj-lt"/>
              <a:buAutoNum type="arabicPeriod"/>
            </a:pPr>
            <a:r>
              <a:rPr lang="en-US" sz="1800" dirty="0"/>
              <a:t>Linear Discriminate Analysis (LDA)</a:t>
            </a:r>
          </a:p>
          <a:p>
            <a:pPr marL="342900" lvl="0" indent="-342900">
              <a:buFont typeface="+mj-lt"/>
              <a:buAutoNum type="arabicPeriod"/>
            </a:pPr>
            <a:r>
              <a:rPr lang="en-US" sz="1800" dirty="0"/>
              <a:t>K-Nearest Neighbors (KNN)</a:t>
            </a:r>
          </a:p>
          <a:p>
            <a:pPr marL="342900" lvl="0" indent="-342900">
              <a:buFont typeface="+mj-lt"/>
              <a:buAutoNum type="arabicPeriod"/>
            </a:pPr>
            <a:r>
              <a:rPr lang="en-US" sz="1800" dirty="0"/>
              <a:t>Classification and Regression Trees (CRT)</a:t>
            </a:r>
          </a:p>
          <a:p>
            <a:pPr marL="342900" lvl="0" indent="-342900">
              <a:buFont typeface="+mj-lt"/>
              <a:buAutoNum type="arabicPeriod"/>
            </a:pPr>
            <a:r>
              <a:rPr lang="en-US" sz="1800" dirty="0" err="1"/>
              <a:t>Guassian</a:t>
            </a:r>
            <a:r>
              <a:rPr lang="en-US" sz="1800" dirty="0"/>
              <a:t> Naive Bayes (GNN)</a:t>
            </a:r>
          </a:p>
          <a:p>
            <a:pPr marL="342900" lvl="0" indent="-342900">
              <a:buFont typeface="+mj-lt"/>
              <a:buAutoNum type="arabicPeriod"/>
            </a:pPr>
            <a:r>
              <a:rPr lang="en-US" sz="1800" dirty="0"/>
              <a:t>Support Vector Machine (SVM)</a:t>
            </a:r>
          </a:p>
          <a:p>
            <a:pPr marL="342900" lvl="0" indent="-342900">
              <a:buFont typeface="+mj-lt"/>
              <a:buAutoNum type="arabicPeriod"/>
            </a:pPr>
            <a:endParaRPr lang="en-US" sz="1800" dirty="0"/>
          </a:p>
          <a:p>
            <a:r>
              <a:rPr lang="en-US" sz="1800" dirty="0"/>
              <a:t>This is a good mixture of simple linear (LR and LDA), nonlinear (KNN, CRT, NB and SVM) algorithms. We reset the random number seed before each run to ensure that the evaluation of each algorithm is performed using exactly the same data splits. It ensures the results are directly comparable.</a:t>
            </a:r>
          </a:p>
          <a:p>
            <a:pPr lvl="0"/>
            <a:endParaRPr lang="en-US" sz="1800" dirty="0"/>
          </a:p>
          <a:p>
            <a:endParaRPr lang="en-US" sz="1800" dirty="0"/>
          </a:p>
        </p:txBody>
      </p:sp>
      <p:sp>
        <p:nvSpPr>
          <p:cNvPr id="4" name="Slide Number Placeholder 3">
            <a:extLst>
              <a:ext uri="{FF2B5EF4-FFF2-40B4-BE49-F238E27FC236}">
                <a16:creationId xmlns:a16="http://schemas.microsoft.com/office/drawing/2014/main" id="{8AF6EC1B-B9F1-724A-B0BE-884CB98696CE}"/>
              </a:ext>
            </a:extLst>
          </p:cNvPr>
          <p:cNvSpPr>
            <a:spLocks noGrp="1"/>
          </p:cNvSpPr>
          <p:nvPr>
            <p:ph type="sldNum" sz="quarter" idx="14"/>
          </p:nvPr>
        </p:nvSpPr>
        <p:spPr/>
        <p:txBody>
          <a:bodyPr/>
          <a:lstStyle/>
          <a:p>
            <a:fld id="{12342C3A-DD85-7843-B416-BD52AB030D59}" type="slidenum">
              <a:rPr lang="en-US" smtClean="0"/>
              <a:pPr/>
              <a:t>7</a:t>
            </a:fld>
            <a:endParaRPr lang="en-US" dirty="0"/>
          </a:p>
        </p:txBody>
      </p:sp>
    </p:spTree>
    <p:extLst>
      <p:ext uri="{BB962C8B-B14F-4D97-AF65-F5344CB8AC3E}">
        <p14:creationId xmlns:p14="http://schemas.microsoft.com/office/powerpoint/2010/main" val="322398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8CD2EB-1A95-8144-B5E0-87A942E20632}"/>
              </a:ext>
            </a:extLst>
          </p:cNvPr>
          <p:cNvSpPr>
            <a:spLocks noGrp="1"/>
          </p:cNvSpPr>
          <p:nvPr>
            <p:ph type="body" sz="quarter" idx="12"/>
          </p:nvPr>
        </p:nvSpPr>
        <p:spPr>
          <a:xfrm>
            <a:off x="226218" y="727218"/>
            <a:ext cx="8691562" cy="5368782"/>
          </a:xfrm>
        </p:spPr>
        <p:txBody>
          <a:bodyPr/>
          <a:lstStyle/>
          <a:p>
            <a:pPr fontAlgn="base"/>
            <a:r>
              <a:rPr lang="en-US" sz="1800" b="1" dirty="0"/>
              <a:t>4 Select Best Model</a:t>
            </a:r>
          </a:p>
          <a:p>
            <a:pPr fontAlgn="base"/>
            <a:r>
              <a:rPr lang="en-US" sz="1800" dirty="0"/>
              <a:t>We now have 6 models and accuracy estimations for each. We need to compare the models to each other and select the most accurate.</a:t>
            </a:r>
          </a:p>
          <a:p>
            <a:pPr fontAlgn="base"/>
            <a:r>
              <a:rPr lang="en-US" sz="1800" dirty="0"/>
              <a:t>Running the example above, we get the following raw results:</a:t>
            </a:r>
          </a:p>
          <a:p>
            <a:pPr fontAlgn="base"/>
            <a:endParaRPr lang="en-US" sz="1800" dirty="0"/>
          </a:p>
          <a:p>
            <a:pPr fontAlgn="base"/>
            <a:endParaRPr lang="en-US" sz="1800" dirty="0"/>
          </a:p>
          <a:p>
            <a:pPr fontAlgn="base"/>
            <a:endParaRPr lang="en-US" sz="1800" dirty="0"/>
          </a:p>
          <a:p>
            <a:pPr fontAlgn="base"/>
            <a:endParaRPr lang="en-US" sz="1800" dirty="0"/>
          </a:p>
          <a:p>
            <a:pPr fontAlgn="base"/>
            <a:endParaRPr lang="en-US" sz="1800" dirty="0"/>
          </a:p>
          <a:p>
            <a:pPr fontAlgn="base"/>
            <a:endParaRPr lang="en-US" sz="1800" dirty="0"/>
          </a:p>
          <a:p>
            <a:pPr fontAlgn="base"/>
            <a:endParaRPr lang="en-US" sz="1800" dirty="0"/>
          </a:p>
          <a:p>
            <a:pPr algn="ctr" fontAlgn="base"/>
            <a:r>
              <a:rPr lang="en-US" sz="1200" dirty="0"/>
              <a:t> Box and Whisker Plot Comparing Machine Learning Algorithms on the Iris Flowers Dataset</a:t>
            </a:r>
          </a:p>
          <a:p>
            <a:pPr fontAlgn="base"/>
            <a:endParaRPr lang="en-US" sz="1800" dirty="0"/>
          </a:p>
          <a:p>
            <a:pPr fontAlgn="base"/>
            <a:endParaRPr lang="en-US" sz="1800" dirty="0"/>
          </a:p>
          <a:p>
            <a:pPr fontAlgn="base"/>
            <a:endParaRPr lang="en-US" sz="1800" dirty="0"/>
          </a:p>
          <a:p>
            <a:pPr fontAlgn="base"/>
            <a:endParaRPr lang="en-US" sz="1800" dirty="0"/>
          </a:p>
          <a:p>
            <a:pPr fontAlgn="base"/>
            <a:endParaRPr lang="en-US" sz="1800" dirty="0"/>
          </a:p>
          <a:p>
            <a:pPr fontAlgn="base"/>
            <a:endParaRPr lang="en-US" sz="1800" dirty="0"/>
          </a:p>
          <a:p>
            <a:pPr fontAlgn="base"/>
            <a:endParaRPr lang="en-US" sz="1800" dirty="0"/>
          </a:p>
          <a:p>
            <a:pPr algn="ctr" fontAlgn="base"/>
            <a:endParaRPr lang="en-US" sz="1800" dirty="0"/>
          </a:p>
          <a:p>
            <a:endParaRPr lang="en-US" sz="1800" dirty="0"/>
          </a:p>
        </p:txBody>
      </p:sp>
      <p:sp>
        <p:nvSpPr>
          <p:cNvPr id="4" name="Slide Number Placeholder 3">
            <a:extLst>
              <a:ext uri="{FF2B5EF4-FFF2-40B4-BE49-F238E27FC236}">
                <a16:creationId xmlns:a16="http://schemas.microsoft.com/office/drawing/2014/main" id="{2E9A2413-284D-F34B-A666-569ADA2387B0}"/>
              </a:ext>
            </a:extLst>
          </p:cNvPr>
          <p:cNvSpPr>
            <a:spLocks noGrp="1"/>
          </p:cNvSpPr>
          <p:nvPr>
            <p:ph type="sldNum" sz="quarter" idx="14"/>
          </p:nvPr>
        </p:nvSpPr>
        <p:spPr/>
        <p:txBody>
          <a:bodyPr/>
          <a:lstStyle/>
          <a:p>
            <a:fld id="{12342C3A-DD85-7843-B416-BD52AB030D59}" type="slidenum">
              <a:rPr lang="en-US" smtClean="0"/>
              <a:pPr/>
              <a:t>8</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EB9365A4-73A5-C340-94D4-60937F3539E7}"/>
              </a:ext>
            </a:extLst>
          </p:cNvPr>
          <p:cNvPicPr/>
          <p:nvPr/>
        </p:nvPicPr>
        <p:blipFill rotWithShape="1">
          <a:blip r:embed="rId2" cstate="print">
            <a:extLst>
              <a:ext uri="{28A0092B-C50C-407E-A947-70E740481C1C}">
                <a14:useLocalDpi xmlns:a14="http://schemas.microsoft.com/office/drawing/2010/main" val="0"/>
              </a:ext>
            </a:extLst>
          </a:blip>
          <a:srcRect t="23380" r="45268"/>
          <a:stretch/>
        </p:blipFill>
        <p:spPr bwMode="auto">
          <a:xfrm>
            <a:off x="2156098" y="2365022"/>
            <a:ext cx="4831804" cy="26133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3573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255886-9FB5-344E-BE59-9CF1FDCE93C0}"/>
              </a:ext>
            </a:extLst>
          </p:cNvPr>
          <p:cNvSpPr>
            <a:spLocks noGrp="1"/>
          </p:cNvSpPr>
          <p:nvPr>
            <p:ph type="body" sz="quarter" idx="12"/>
          </p:nvPr>
        </p:nvSpPr>
        <p:spPr/>
        <p:txBody>
          <a:bodyPr/>
          <a:lstStyle/>
          <a:p>
            <a:r>
              <a:rPr lang="en-US" dirty="0"/>
              <a:t>We can make predictions on the validation dataset by fitting the entire model on training dataset</a:t>
            </a:r>
          </a:p>
          <a:p>
            <a:endParaRPr lang="en-US" dirty="0"/>
          </a:p>
          <a:p>
            <a:endParaRPr lang="en-US" dirty="0"/>
          </a:p>
          <a:p>
            <a:endParaRPr lang="en-US" dirty="0"/>
          </a:p>
          <a:p>
            <a:endParaRPr lang="en-US" dirty="0"/>
          </a:p>
          <a:p>
            <a:endParaRPr lang="en-US" dirty="0"/>
          </a:p>
          <a:p>
            <a:endParaRPr lang="en-US" dirty="0"/>
          </a:p>
          <a:p>
            <a:r>
              <a:rPr lang="en-US" dirty="0"/>
              <a:t>The results in the previous section suggest that the SVM was perhaps the most accurate model. </a:t>
            </a:r>
          </a:p>
          <a:p>
            <a:endParaRPr lang="en-US" dirty="0"/>
          </a:p>
          <a:p>
            <a:r>
              <a:rPr lang="en-US" dirty="0"/>
              <a:t> </a:t>
            </a:r>
          </a:p>
          <a:p>
            <a:endParaRPr lang="en-US" dirty="0"/>
          </a:p>
        </p:txBody>
      </p:sp>
      <p:sp>
        <p:nvSpPr>
          <p:cNvPr id="3" name="Title 2">
            <a:extLst>
              <a:ext uri="{FF2B5EF4-FFF2-40B4-BE49-F238E27FC236}">
                <a16:creationId xmlns:a16="http://schemas.microsoft.com/office/drawing/2014/main" id="{6DE11CCD-28EB-3743-ABBC-5CE018E697A0}"/>
              </a:ext>
            </a:extLst>
          </p:cNvPr>
          <p:cNvSpPr>
            <a:spLocks noGrp="1"/>
          </p:cNvSpPr>
          <p:nvPr>
            <p:ph type="title"/>
          </p:nvPr>
        </p:nvSpPr>
        <p:spPr/>
        <p:txBody>
          <a:bodyPr/>
          <a:lstStyle/>
          <a:p>
            <a:r>
              <a:rPr lang="en-US" u="sng" dirty="0"/>
              <a:t>Result</a:t>
            </a:r>
          </a:p>
        </p:txBody>
      </p:sp>
      <p:sp>
        <p:nvSpPr>
          <p:cNvPr id="4" name="Slide Number Placeholder 3">
            <a:extLst>
              <a:ext uri="{FF2B5EF4-FFF2-40B4-BE49-F238E27FC236}">
                <a16:creationId xmlns:a16="http://schemas.microsoft.com/office/drawing/2014/main" id="{4F344470-267A-F842-B863-38E1A6D59824}"/>
              </a:ext>
            </a:extLst>
          </p:cNvPr>
          <p:cNvSpPr>
            <a:spLocks noGrp="1"/>
          </p:cNvSpPr>
          <p:nvPr>
            <p:ph type="sldNum" sz="quarter" idx="14"/>
          </p:nvPr>
        </p:nvSpPr>
        <p:spPr/>
        <p:txBody>
          <a:bodyPr/>
          <a:lstStyle/>
          <a:p>
            <a:fld id="{12342C3A-DD85-7843-B416-BD52AB030D59}" type="slidenum">
              <a:rPr lang="en-US" smtClean="0"/>
              <a:pPr/>
              <a:t>9</a:t>
            </a:fld>
            <a:endParaRPr lang="en-US" dirty="0"/>
          </a:p>
        </p:txBody>
      </p:sp>
      <p:sp>
        <p:nvSpPr>
          <p:cNvPr id="5" name="Text Placeholder 4">
            <a:extLst>
              <a:ext uri="{FF2B5EF4-FFF2-40B4-BE49-F238E27FC236}">
                <a16:creationId xmlns:a16="http://schemas.microsoft.com/office/drawing/2014/main" id="{C1F5B76C-9B43-724D-B0BF-B76516D1FE84}"/>
              </a:ext>
            </a:extLst>
          </p:cNvPr>
          <p:cNvSpPr>
            <a:spLocks noGrp="1"/>
          </p:cNvSpPr>
          <p:nvPr>
            <p:ph type="body" sz="quarter" idx="13"/>
          </p:nvPr>
        </p:nvSpPr>
        <p:spPr/>
        <p:txBody>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816BA71C-4510-5047-AA74-1169AEF8DD1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64304" y="2602865"/>
            <a:ext cx="3651074" cy="1652270"/>
          </a:xfrm>
          <a:prstGeom prst="rect">
            <a:avLst/>
          </a:prstGeom>
        </p:spPr>
      </p:pic>
    </p:spTree>
    <p:extLst>
      <p:ext uri="{BB962C8B-B14F-4D97-AF65-F5344CB8AC3E}">
        <p14:creationId xmlns:p14="http://schemas.microsoft.com/office/powerpoint/2010/main" val="1459579815"/>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37974</TotalTime>
  <Words>499</Words>
  <Application>Microsoft Macintosh PowerPoint</Application>
  <PresentationFormat>On-screen Show (4:3)</PresentationFormat>
  <Paragraphs>96</Paragraphs>
  <Slides>10</Slides>
  <Notes>0</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10</vt:i4>
      </vt:variant>
    </vt:vector>
  </HeadingPairs>
  <TitlesOfParts>
    <vt:vector size="23" baseType="lpstr">
      <vt:lpstr>Arial</vt:lpstr>
      <vt:lpstr>Calibri</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Table of Contents </vt:lpstr>
      <vt:lpstr>Abstract </vt:lpstr>
      <vt:lpstr>Problem Definition</vt:lpstr>
      <vt:lpstr>About Data</vt:lpstr>
      <vt:lpstr>Evaluation of Algorithms </vt:lpstr>
      <vt:lpstr>PowerPoint Presentation</vt:lpstr>
      <vt:lpstr>PowerPoint Presentation</vt:lpstr>
      <vt:lpstr>Result</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Komal Ginwal</cp:lastModifiedBy>
  <cp:revision>964</cp:revision>
  <cp:lastPrinted>2016-08-09T14:57:31Z</cp:lastPrinted>
  <dcterms:created xsi:type="dcterms:W3CDTF">2013-11-01T14:42:31Z</dcterms:created>
  <dcterms:modified xsi:type="dcterms:W3CDTF">2019-12-07T09:19:34Z</dcterms:modified>
</cp:coreProperties>
</file>